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sldIdLst>
    <p:sldId id="256" r:id="rId2"/>
    <p:sldId id="257" r:id="rId3"/>
    <p:sldId id="258" r:id="rId4"/>
    <p:sldId id="259" r:id="rId5"/>
    <p:sldId id="260" r:id="rId6"/>
    <p:sldId id="261" r:id="rId7"/>
    <p:sldId id="265" r:id="rId8"/>
    <p:sldId id="267" r:id="rId9"/>
    <p:sldId id="262" r:id="rId10"/>
    <p:sldId id="264" r:id="rId11"/>
    <p:sldId id="272" r:id="rId12"/>
    <p:sldId id="273" r:id="rId13"/>
    <p:sldId id="274" r:id="rId14"/>
    <p:sldId id="277" r:id="rId15"/>
    <p:sldId id="276" r:id="rId16"/>
    <p:sldId id="275" r:id="rId17"/>
    <p:sldId id="268" r:id="rId18"/>
    <p:sldId id="269" r:id="rId19"/>
    <p:sldId id="270" r:id="rId20"/>
    <p:sldId id="271"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29903E4-93F0-4CB9-83C7-E2B09820A66C}" type="datetimeFigureOut">
              <a:rPr lang="en-US" smtClean="0"/>
              <a:t>16/12/2022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376674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903E4-93F0-4CB9-83C7-E2B09820A66C}" type="datetimeFigureOut">
              <a:rPr lang="en-US" smtClean="0"/>
              <a:t>16/12/2022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2322771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903E4-93F0-4CB9-83C7-E2B09820A66C}" type="datetimeFigureOut">
              <a:rPr lang="en-US" smtClean="0"/>
              <a:t>16/12/2022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14775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903E4-93F0-4CB9-83C7-E2B09820A66C}" type="datetimeFigureOut">
              <a:rPr lang="en-US" smtClean="0"/>
              <a:t>16/12/2022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CC3CD-9CAF-4BDF-B55D-AAD0837D244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810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903E4-93F0-4CB9-83C7-E2B09820A66C}" type="datetimeFigureOut">
              <a:rPr lang="en-US" smtClean="0"/>
              <a:t>16/12/2022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2285078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9903E4-93F0-4CB9-83C7-E2B09820A66C}" type="datetimeFigureOut">
              <a:rPr lang="en-US" smtClean="0"/>
              <a:t>16/12/2022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4248127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9903E4-93F0-4CB9-83C7-E2B09820A66C}" type="datetimeFigureOut">
              <a:rPr lang="en-US" smtClean="0"/>
              <a:t>16/12/2022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259212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9903E4-93F0-4CB9-83C7-E2B09820A66C}" type="datetimeFigureOut">
              <a:rPr lang="en-US" smtClean="0"/>
              <a:t>16/12/2022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1467060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9903E4-93F0-4CB9-83C7-E2B09820A66C}" type="datetimeFigureOut">
              <a:rPr lang="en-US" smtClean="0"/>
              <a:t>16/12/2022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1175729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9903E4-93F0-4CB9-83C7-E2B09820A66C}" type="datetimeFigureOut">
              <a:rPr lang="en-US" smtClean="0"/>
              <a:t>16/12/2022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464851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903E4-93F0-4CB9-83C7-E2B09820A66C}" type="datetimeFigureOut">
              <a:rPr lang="en-US" smtClean="0"/>
              <a:t>16/12/2022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3145426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9903E4-93F0-4CB9-83C7-E2B09820A66C}" type="datetimeFigureOut">
              <a:rPr lang="en-US" smtClean="0"/>
              <a:t>16/12/2022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134788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9903E4-93F0-4CB9-83C7-E2B09820A66C}" type="datetimeFigureOut">
              <a:rPr lang="en-US" smtClean="0"/>
              <a:t>16/12/2022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2786267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9903E4-93F0-4CB9-83C7-E2B09820A66C}" type="datetimeFigureOut">
              <a:rPr lang="en-US" smtClean="0"/>
              <a:t>16/12/2022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838616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903E4-93F0-4CB9-83C7-E2B09820A66C}" type="datetimeFigureOut">
              <a:rPr lang="en-US" smtClean="0"/>
              <a:t>16/12/2022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200055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903E4-93F0-4CB9-83C7-E2B09820A66C}" type="datetimeFigureOut">
              <a:rPr lang="en-US" smtClean="0"/>
              <a:t>16/12/2022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400679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9903E4-93F0-4CB9-83C7-E2B09820A66C}" type="datetimeFigureOut">
              <a:rPr lang="en-US" smtClean="0"/>
              <a:t>16/12/2022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1CC3CD-9CAF-4BDF-B55D-AAD0837D2443}" type="slidenum">
              <a:rPr lang="en-US" smtClean="0"/>
              <a:t>‹#›</a:t>
            </a:fld>
            <a:endParaRPr lang="en-US"/>
          </a:p>
        </p:txBody>
      </p:sp>
    </p:spTree>
    <p:extLst>
      <p:ext uri="{BB962C8B-B14F-4D97-AF65-F5344CB8AC3E}">
        <p14:creationId xmlns:p14="http://schemas.microsoft.com/office/powerpoint/2010/main" val="3403784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29903E4-93F0-4CB9-83C7-E2B09820A66C}" type="datetimeFigureOut">
              <a:rPr lang="en-US" smtClean="0"/>
              <a:t>16/12/2022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1CC3CD-9CAF-4BDF-B55D-AAD0837D2443}" type="slidenum">
              <a:rPr lang="en-US" smtClean="0"/>
              <a:t>‹#›</a:t>
            </a:fld>
            <a:endParaRPr lang="en-US"/>
          </a:p>
        </p:txBody>
      </p:sp>
    </p:spTree>
    <p:extLst>
      <p:ext uri="{BB962C8B-B14F-4D97-AF65-F5344CB8AC3E}">
        <p14:creationId xmlns:p14="http://schemas.microsoft.com/office/powerpoint/2010/main" val="3033937384"/>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8B9B-BBE6-4071-B3BD-436DA15334DF}"/>
              </a:ext>
            </a:extLst>
          </p:cNvPr>
          <p:cNvSpPr>
            <a:spLocks noGrp="1"/>
          </p:cNvSpPr>
          <p:nvPr>
            <p:ph type="ctrTitle"/>
          </p:nvPr>
        </p:nvSpPr>
        <p:spPr/>
        <p:txBody>
          <a:bodyPr/>
          <a:lstStyle/>
          <a:p>
            <a:r>
              <a:rPr lang="en-US" u="sng" dirty="0">
                <a:effectLst>
                  <a:outerShdw blurRad="38100" dist="38100" dir="2700000" algn="tl">
                    <a:srgbClr val="000000">
                      <a:alpha val="43137"/>
                    </a:srgbClr>
                  </a:outerShdw>
                </a:effectLst>
                <a:latin typeface="Algerian" panose="04020705040A02060702" pitchFamily="82" charset="0"/>
              </a:rPr>
              <a:t>GEB ONLINE</a:t>
            </a:r>
          </a:p>
        </p:txBody>
      </p:sp>
      <p:sp>
        <p:nvSpPr>
          <p:cNvPr id="3" name="Subtitle 2">
            <a:extLst>
              <a:ext uri="{FF2B5EF4-FFF2-40B4-BE49-F238E27FC236}">
                <a16:creationId xmlns:a16="http://schemas.microsoft.com/office/drawing/2014/main" id="{F374851C-3943-4A29-ABEA-087605BEC543}"/>
              </a:ext>
            </a:extLst>
          </p:cNvPr>
          <p:cNvSpPr>
            <a:spLocks noGrp="1"/>
          </p:cNvSpPr>
          <p:nvPr>
            <p:ph type="subTitle" idx="1"/>
          </p:nvPr>
        </p:nvSpPr>
        <p:spPr/>
        <p:txBody>
          <a:bodyPr/>
          <a:lstStyle/>
          <a:p>
            <a:r>
              <a:rPr lang="en-US" dirty="0">
                <a:latin typeface="Bahnschrift" panose="020B0502040204020203" pitchFamily="34" charset="0"/>
              </a:rPr>
              <a:t>A Website Project To Make Things Easy.</a:t>
            </a:r>
          </a:p>
        </p:txBody>
      </p:sp>
    </p:spTree>
    <p:extLst>
      <p:ext uri="{BB962C8B-B14F-4D97-AF65-F5344CB8AC3E}">
        <p14:creationId xmlns:p14="http://schemas.microsoft.com/office/powerpoint/2010/main" val="72757041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B2C4-D080-47EC-8E23-DC5D61C8756A}"/>
              </a:ext>
            </a:extLst>
          </p:cNvPr>
          <p:cNvSpPr>
            <a:spLocks noGrp="1"/>
          </p:cNvSpPr>
          <p:nvPr>
            <p:ph type="title"/>
          </p:nvPr>
        </p:nvSpPr>
        <p:spPr>
          <a:xfrm>
            <a:off x="1099096" y="203738"/>
            <a:ext cx="9905998" cy="1478570"/>
          </a:xfrm>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Flowchart of admin side</a:t>
            </a:r>
          </a:p>
        </p:txBody>
      </p:sp>
      <p:pic>
        <p:nvPicPr>
          <p:cNvPr id="5" name="Content Placeholder 4">
            <a:extLst>
              <a:ext uri="{FF2B5EF4-FFF2-40B4-BE49-F238E27FC236}">
                <a16:creationId xmlns:a16="http://schemas.microsoft.com/office/drawing/2014/main" id="{6A076E8A-4611-437D-B8B4-022327DB8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7150" y="1551901"/>
            <a:ext cx="7437699" cy="4292718"/>
          </a:xfrm>
          <a:ln w="12700">
            <a:solidFill>
              <a:schemeClr val="bg1">
                <a:lumMod val="95000"/>
                <a:lumOff val="5000"/>
              </a:schemeClr>
            </a:solidFill>
          </a:ln>
        </p:spPr>
      </p:pic>
      <p:cxnSp>
        <p:nvCxnSpPr>
          <p:cNvPr id="6" name="Straight Connector 5">
            <a:extLst>
              <a:ext uri="{FF2B5EF4-FFF2-40B4-BE49-F238E27FC236}">
                <a16:creationId xmlns:a16="http://schemas.microsoft.com/office/drawing/2014/main" id="{3FB00527-0137-4168-8F5E-64531D3FDF55}"/>
              </a:ext>
            </a:extLst>
          </p:cNvPr>
          <p:cNvCxnSpPr/>
          <p:nvPr/>
        </p:nvCxnSpPr>
        <p:spPr>
          <a:xfrm>
            <a:off x="1300899" y="1272621"/>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108672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FC6E-C999-489A-8F2B-EE0E8DD35A80}"/>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TABLE SPECIFICATION</a:t>
            </a:r>
          </a:p>
        </p:txBody>
      </p:sp>
      <p:graphicFrame>
        <p:nvGraphicFramePr>
          <p:cNvPr id="9" name="Table 9">
            <a:extLst>
              <a:ext uri="{FF2B5EF4-FFF2-40B4-BE49-F238E27FC236}">
                <a16:creationId xmlns:a16="http://schemas.microsoft.com/office/drawing/2014/main" id="{F973632B-BEBB-4A2C-9322-BABAD873652F}"/>
              </a:ext>
            </a:extLst>
          </p:cNvPr>
          <p:cNvGraphicFramePr>
            <a:graphicFrameLocks noGrp="1"/>
          </p:cNvGraphicFramePr>
          <p:nvPr>
            <p:ph idx="1"/>
            <p:extLst>
              <p:ext uri="{D42A27DB-BD31-4B8C-83A1-F6EECF244321}">
                <p14:modId xmlns:p14="http://schemas.microsoft.com/office/powerpoint/2010/main" val="2572060121"/>
              </p:ext>
            </p:extLst>
          </p:nvPr>
        </p:nvGraphicFramePr>
        <p:xfrm>
          <a:off x="1141413" y="2494585"/>
          <a:ext cx="9906000" cy="2595880"/>
        </p:xfrm>
        <a:graphic>
          <a:graphicData uri="http://schemas.openxmlformats.org/drawingml/2006/table">
            <a:tbl>
              <a:tblPr firstRow="1" bandRow="1">
                <a:tableStyleId>{073A0DAA-6AF3-43AB-8588-CEC1D06C72B9}</a:tableStyleId>
              </a:tblPr>
              <a:tblGrid>
                <a:gridCol w="2476500">
                  <a:extLst>
                    <a:ext uri="{9D8B030D-6E8A-4147-A177-3AD203B41FA5}">
                      <a16:colId xmlns:a16="http://schemas.microsoft.com/office/drawing/2014/main" val="1835521166"/>
                    </a:ext>
                  </a:extLst>
                </a:gridCol>
                <a:gridCol w="2476500">
                  <a:extLst>
                    <a:ext uri="{9D8B030D-6E8A-4147-A177-3AD203B41FA5}">
                      <a16:colId xmlns:a16="http://schemas.microsoft.com/office/drawing/2014/main" val="2168776115"/>
                    </a:ext>
                  </a:extLst>
                </a:gridCol>
                <a:gridCol w="2476500">
                  <a:extLst>
                    <a:ext uri="{9D8B030D-6E8A-4147-A177-3AD203B41FA5}">
                      <a16:colId xmlns:a16="http://schemas.microsoft.com/office/drawing/2014/main" val="1305082402"/>
                    </a:ext>
                  </a:extLst>
                </a:gridCol>
                <a:gridCol w="2476500">
                  <a:extLst>
                    <a:ext uri="{9D8B030D-6E8A-4147-A177-3AD203B41FA5}">
                      <a16:colId xmlns:a16="http://schemas.microsoft.com/office/drawing/2014/main" val="3714906147"/>
                    </a:ext>
                  </a:extLst>
                </a:gridCol>
              </a:tblGrid>
              <a:tr h="370840">
                <a:tc>
                  <a:txBody>
                    <a:bodyPr/>
                    <a:lstStyle/>
                    <a:p>
                      <a:r>
                        <a:rPr lang="en-US" dirty="0"/>
                        <a:t>SR_NO</a:t>
                      </a:r>
                    </a:p>
                  </a:txBody>
                  <a:tcPr/>
                </a:tc>
                <a:tc>
                  <a:txBody>
                    <a:bodyPr/>
                    <a:lstStyle/>
                    <a:p>
                      <a:r>
                        <a:rPr lang="en-US" dirty="0"/>
                        <a:t>COLUMN NAME</a:t>
                      </a:r>
                    </a:p>
                  </a:txBody>
                  <a:tcPr/>
                </a:tc>
                <a:tc>
                  <a:txBody>
                    <a:bodyPr/>
                    <a:lstStyle/>
                    <a:p>
                      <a:r>
                        <a:rPr lang="en-US" dirty="0"/>
                        <a:t>DATATYPE(SIZE)</a:t>
                      </a:r>
                    </a:p>
                  </a:txBody>
                  <a:tcPr/>
                </a:tc>
                <a:tc>
                  <a:txBody>
                    <a:bodyPr/>
                    <a:lstStyle/>
                    <a:p>
                      <a:r>
                        <a:rPr lang="en-US" dirty="0"/>
                        <a:t>CONSTRAINT</a:t>
                      </a:r>
                    </a:p>
                  </a:txBody>
                  <a:tcPr/>
                </a:tc>
                <a:extLst>
                  <a:ext uri="{0D108BD9-81ED-4DB2-BD59-A6C34878D82A}">
                    <a16:rowId xmlns:a16="http://schemas.microsoft.com/office/drawing/2014/main" val="2465472373"/>
                  </a:ext>
                </a:extLst>
              </a:tr>
              <a:tr h="370840">
                <a:tc>
                  <a:txBody>
                    <a:bodyPr/>
                    <a:lstStyle/>
                    <a:p>
                      <a:r>
                        <a:rPr lang="en-US" dirty="0"/>
                        <a:t>1</a:t>
                      </a:r>
                    </a:p>
                  </a:txBody>
                  <a:tcPr/>
                </a:tc>
                <a:tc>
                  <a:txBody>
                    <a:bodyPr/>
                    <a:lstStyle/>
                    <a:p>
                      <a:r>
                        <a:rPr lang="en-US" dirty="0" err="1"/>
                        <a:t>Regid</a:t>
                      </a:r>
                      <a:endParaRPr lang="en-US" dirty="0"/>
                    </a:p>
                  </a:txBody>
                  <a:tcPr/>
                </a:tc>
                <a:tc>
                  <a:txBody>
                    <a:bodyPr/>
                    <a:lstStyle/>
                    <a:p>
                      <a:r>
                        <a:rPr lang="en-US" dirty="0"/>
                        <a:t>Int(5)</a:t>
                      </a:r>
                    </a:p>
                  </a:txBody>
                  <a:tcPr/>
                </a:tc>
                <a:tc>
                  <a:txBody>
                    <a:bodyPr/>
                    <a:lstStyle/>
                    <a:p>
                      <a:r>
                        <a:rPr lang="en-US" dirty="0"/>
                        <a:t>Primary key</a:t>
                      </a:r>
                    </a:p>
                  </a:txBody>
                  <a:tcPr/>
                </a:tc>
                <a:extLst>
                  <a:ext uri="{0D108BD9-81ED-4DB2-BD59-A6C34878D82A}">
                    <a16:rowId xmlns:a16="http://schemas.microsoft.com/office/drawing/2014/main" val="88418715"/>
                  </a:ext>
                </a:extLst>
              </a:tr>
              <a:tr h="370840">
                <a:tc>
                  <a:txBody>
                    <a:bodyPr/>
                    <a:lstStyle/>
                    <a:p>
                      <a:r>
                        <a:rPr lang="en-US" dirty="0"/>
                        <a:t>2</a:t>
                      </a:r>
                    </a:p>
                  </a:txBody>
                  <a:tcPr/>
                </a:tc>
                <a:tc>
                  <a:txBody>
                    <a:bodyPr/>
                    <a:lstStyle/>
                    <a:p>
                      <a:r>
                        <a:rPr lang="en-US" dirty="0" err="1"/>
                        <a:t>Regdate</a:t>
                      </a:r>
                      <a:endParaRPr lang="en-US" dirty="0"/>
                    </a:p>
                  </a:txBody>
                  <a:tcPr/>
                </a:tc>
                <a:tc>
                  <a:txBody>
                    <a:bodyPr/>
                    <a:lstStyle/>
                    <a:p>
                      <a:r>
                        <a:rPr lang="en-US" dirty="0"/>
                        <a:t>Date</a:t>
                      </a:r>
                    </a:p>
                  </a:txBody>
                  <a:tcPr/>
                </a:tc>
                <a:tc>
                  <a:txBody>
                    <a:bodyPr/>
                    <a:lstStyle/>
                    <a:p>
                      <a:r>
                        <a:rPr lang="en-US" dirty="0"/>
                        <a:t>Not Null</a:t>
                      </a:r>
                    </a:p>
                  </a:txBody>
                  <a:tcPr/>
                </a:tc>
                <a:extLst>
                  <a:ext uri="{0D108BD9-81ED-4DB2-BD59-A6C34878D82A}">
                    <a16:rowId xmlns:a16="http://schemas.microsoft.com/office/drawing/2014/main" val="2097518546"/>
                  </a:ext>
                </a:extLst>
              </a:tr>
              <a:tr h="370840">
                <a:tc>
                  <a:txBody>
                    <a:bodyPr/>
                    <a:lstStyle/>
                    <a:p>
                      <a:r>
                        <a:rPr lang="en-US" dirty="0"/>
                        <a:t>3</a:t>
                      </a:r>
                    </a:p>
                  </a:txBody>
                  <a:tcPr/>
                </a:tc>
                <a:tc>
                  <a:txBody>
                    <a:bodyPr/>
                    <a:lstStyle/>
                    <a:p>
                      <a:r>
                        <a:rPr lang="en-US" dirty="0"/>
                        <a:t>Username</a:t>
                      </a:r>
                    </a:p>
                  </a:txBody>
                  <a:tcPr/>
                </a:tc>
                <a:tc>
                  <a:txBody>
                    <a:bodyPr/>
                    <a:lstStyle/>
                    <a:p>
                      <a:r>
                        <a:rPr lang="en-US" dirty="0"/>
                        <a:t>Varchar(20)</a:t>
                      </a:r>
                    </a:p>
                  </a:txBody>
                  <a:tcPr/>
                </a:tc>
                <a:tc>
                  <a:txBody>
                    <a:bodyPr/>
                    <a:lstStyle/>
                    <a:p>
                      <a:r>
                        <a:rPr lang="en-US" dirty="0"/>
                        <a:t>Unique</a:t>
                      </a:r>
                    </a:p>
                  </a:txBody>
                  <a:tcPr/>
                </a:tc>
                <a:extLst>
                  <a:ext uri="{0D108BD9-81ED-4DB2-BD59-A6C34878D82A}">
                    <a16:rowId xmlns:a16="http://schemas.microsoft.com/office/drawing/2014/main" val="2495978298"/>
                  </a:ext>
                </a:extLst>
              </a:tr>
              <a:tr h="370840">
                <a:tc>
                  <a:txBody>
                    <a:bodyPr/>
                    <a:lstStyle/>
                    <a:p>
                      <a:r>
                        <a:rPr lang="en-US" dirty="0"/>
                        <a:t>4</a:t>
                      </a:r>
                    </a:p>
                  </a:txBody>
                  <a:tcPr/>
                </a:tc>
                <a:tc>
                  <a:txBody>
                    <a:bodyPr/>
                    <a:lstStyle/>
                    <a:p>
                      <a:r>
                        <a:rPr lang="en-US" dirty="0"/>
                        <a:t>Password</a:t>
                      </a:r>
                    </a:p>
                  </a:txBody>
                  <a:tcPr/>
                </a:tc>
                <a:tc>
                  <a:txBody>
                    <a:bodyPr/>
                    <a:lstStyle/>
                    <a:p>
                      <a:r>
                        <a:rPr lang="en-US" dirty="0"/>
                        <a:t>Varchar(10)</a:t>
                      </a:r>
                    </a:p>
                  </a:txBody>
                  <a:tcPr/>
                </a:tc>
                <a:tc>
                  <a:txBody>
                    <a:bodyPr/>
                    <a:lstStyle/>
                    <a:p>
                      <a:r>
                        <a:rPr lang="en-US" dirty="0"/>
                        <a:t>Not Null</a:t>
                      </a:r>
                    </a:p>
                  </a:txBody>
                  <a:tcPr/>
                </a:tc>
                <a:extLst>
                  <a:ext uri="{0D108BD9-81ED-4DB2-BD59-A6C34878D82A}">
                    <a16:rowId xmlns:a16="http://schemas.microsoft.com/office/drawing/2014/main" val="2268164747"/>
                  </a:ext>
                </a:extLst>
              </a:tr>
              <a:tr h="370840">
                <a:tc>
                  <a:txBody>
                    <a:bodyPr/>
                    <a:lstStyle/>
                    <a:p>
                      <a:r>
                        <a:rPr lang="en-US" dirty="0"/>
                        <a:t>5</a:t>
                      </a:r>
                    </a:p>
                  </a:txBody>
                  <a:tcPr/>
                </a:tc>
                <a:tc>
                  <a:txBody>
                    <a:bodyPr/>
                    <a:lstStyle/>
                    <a:p>
                      <a:r>
                        <a:rPr lang="en-US" dirty="0" err="1"/>
                        <a:t>Usertype</a:t>
                      </a:r>
                      <a:endParaRPr lang="en-US" dirty="0"/>
                    </a:p>
                  </a:txBody>
                  <a:tcPr/>
                </a:tc>
                <a:tc>
                  <a:txBody>
                    <a:bodyPr/>
                    <a:lstStyle/>
                    <a:p>
                      <a:r>
                        <a:rPr lang="en-US" dirty="0"/>
                        <a:t>Varchar(15)</a:t>
                      </a:r>
                    </a:p>
                  </a:txBody>
                  <a:tcPr/>
                </a:tc>
                <a:tc>
                  <a:txBody>
                    <a:bodyPr/>
                    <a:lstStyle/>
                    <a:p>
                      <a:r>
                        <a:rPr lang="en-US" dirty="0"/>
                        <a:t>Not Null</a:t>
                      </a:r>
                    </a:p>
                  </a:txBody>
                  <a:tcPr/>
                </a:tc>
                <a:extLst>
                  <a:ext uri="{0D108BD9-81ED-4DB2-BD59-A6C34878D82A}">
                    <a16:rowId xmlns:a16="http://schemas.microsoft.com/office/drawing/2014/main" val="1908734536"/>
                  </a:ext>
                </a:extLst>
              </a:tr>
              <a:tr h="370840">
                <a:tc>
                  <a:txBody>
                    <a:bodyPr/>
                    <a:lstStyle/>
                    <a:p>
                      <a:r>
                        <a:rPr lang="en-US" dirty="0"/>
                        <a:t>6</a:t>
                      </a:r>
                    </a:p>
                  </a:txBody>
                  <a:tcPr/>
                </a:tc>
                <a:tc>
                  <a:txBody>
                    <a:bodyPr/>
                    <a:lstStyle/>
                    <a:p>
                      <a:r>
                        <a:rPr lang="en-US" dirty="0" err="1"/>
                        <a:t>Emailid</a:t>
                      </a:r>
                      <a:endParaRPr lang="en-US" dirty="0"/>
                    </a:p>
                  </a:txBody>
                  <a:tcPr/>
                </a:tc>
                <a:tc>
                  <a:txBody>
                    <a:bodyPr/>
                    <a:lstStyle/>
                    <a:p>
                      <a:r>
                        <a:rPr lang="en-US" dirty="0"/>
                        <a:t>Varchar(50)</a:t>
                      </a:r>
                    </a:p>
                  </a:txBody>
                  <a:tcPr/>
                </a:tc>
                <a:tc>
                  <a:txBody>
                    <a:bodyPr/>
                    <a:lstStyle/>
                    <a:p>
                      <a:r>
                        <a:rPr lang="en-US" dirty="0"/>
                        <a:t>Not Null</a:t>
                      </a:r>
                    </a:p>
                  </a:txBody>
                  <a:tcPr/>
                </a:tc>
                <a:extLst>
                  <a:ext uri="{0D108BD9-81ED-4DB2-BD59-A6C34878D82A}">
                    <a16:rowId xmlns:a16="http://schemas.microsoft.com/office/drawing/2014/main" val="2315261082"/>
                  </a:ext>
                </a:extLst>
              </a:tr>
            </a:tbl>
          </a:graphicData>
        </a:graphic>
      </p:graphicFrame>
      <p:cxnSp>
        <p:nvCxnSpPr>
          <p:cNvPr id="5" name="Straight Connector 4">
            <a:extLst>
              <a:ext uri="{FF2B5EF4-FFF2-40B4-BE49-F238E27FC236}">
                <a16:creationId xmlns:a16="http://schemas.microsoft.com/office/drawing/2014/main" id="{30D5B869-9662-4DEC-ADA9-2F793387FB9D}"/>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AF8CD740-FE68-4E9F-9480-82CA3539C8AC}"/>
              </a:ext>
            </a:extLst>
          </p:cNvPr>
          <p:cNvSpPr txBox="1"/>
          <p:nvPr/>
        </p:nvSpPr>
        <p:spPr>
          <a:xfrm>
            <a:off x="1141413" y="1924851"/>
            <a:ext cx="3232624" cy="430887"/>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latin typeface="Bahnschrift SemiBold" panose="020B0502040204020203" pitchFamily="34" charset="0"/>
              </a:rPr>
              <a:t>REGISTER_DETAILS</a:t>
            </a:r>
          </a:p>
        </p:txBody>
      </p:sp>
    </p:spTree>
    <p:extLst>
      <p:ext uri="{BB962C8B-B14F-4D97-AF65-F5344CB8AC3E}">
        <p14:creationId xmlns:p14="http://schemas.microsoft.com/office/powerpoint/2010/main" val="33652409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FC6E-C999-489A-8F2B-EE0E8DD35A80}"/>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TABLE SPECIFICATION</a:t>
            </a:r>
          </a:p>
        </p:txBody>
      </p:sp>
      <p:graphicFrame>
        <p:nvGraphicFramePr>
          <p:cNvPr id="9" name="Table 9">
            <a:extLst>
              <a:ext uri="{FF2B5EF4-FFF2-40B4-BE49-F238E27FC236}">
                <a16:creationId xmlns:a16="http://schemas.microsoft.com/office/drawing/2014/main" id="{F973632B-BEBB-4A2C-9322-BABAD873652F}"/>
              </a:ext>
            </a:extLst>
          </p:cNvPr>
          <p:cNvGraphicFramePr>
            <a:graphicFrameLocks noGrp="1"/>
          </p:cNvGraphicFramePr>
          <p:nvPr>
            <p:ph idx="1"/>
            <p:extLst>
              <p:ext uri="{D42A27DB-BD31-4B8C-83A1-F6EECF244321}">
                <p14:modId xmlns:p14="http://schemas.microsoft.com/office/powerpoint/2010/main" val="187265672"/>
              </p:ext>
            </p:extLst>
          </p:nvPr>
        </p:nvGraphicFramePr>
        <p:xfrm>
          <a:off x="1141413" y="2494585"/>
          <a:ext cx="9906000" cy="2595880"/>
        </p:xfrm>
        <a:graphic>
          <a:graphicData uri="http://schemas.openxmlformats.org/drawingml/2006/table">
            <a:tbl>
              <a:tblPr firstRow="1" bandRow="1">
                <a:tableStyleId>{073A0DAA-6AF3-43AB-8588-CEC1D06C72B9}</a:tableStyleId>
              </a:tblPr>
              <a:tblGrid>
                <a:gridCol w="2476500">
                  <a:extLst>
                    <a:ext uri="{9D8B030D-6E8A-4147-A177-3AD203B41FA5}">
                      <a16:colId xmlns:a16="http://schemas.microsoft.com/office/drawing/2014/main" val="1835521166"/>
                    </a:ext>
                  </a:extLst>
                </a:gridCol>
                <a:gridCol w="2476500">
                  <a:extLst>
                    <a:ext uri="{9D8B030D-6E8A-4147-A177-3AD203B41FA5}">
                      <a16:colId xmlns:a16="http://schemas.microsoft.com/office/drawing/2014/main" val="2168776115"/>
                    </a:ext>
                  </a:extLst>
                </a:gridCol>
                <a:gridCol w="2476500">
                  <a:extLst>
                    <a:ext uri="{9D8B030D-6E8A-4147-A177-3AD203B41FA5}">
                      <a16:colId xmlns:a16="http://schemas.microsoft.com/office/drawing/2014/main" val="1305082402"/>
                    </a:ext>
                  </a:extLst>
                </a:gridCol>
                <a:gridCol w="2476500">
                  <a:extLst>
                    <a:ext uri="{9D8B030D-6E8A-4147-A177-3AD203B41FA5}">
                      <a16:colId xmlns:a16="http://schemas.microsoft.com/office/drawing/2014/main" val="3714906147"/>
                    </a:ext>
                  </a:extLst>
                </a:gridCol>
              </a:tblGrid>
              <a:tr h="370840">
                <a:tc>
                  <a:txBody>
                    <a:bodyPr/>
                    <a:lstStyle/>
                    <a:p>
                      <a:r>
                        <a:rPr lang="en-US" dirty="0"/>
                        <a:t>SR_NO</a:t>
                      </a:r>
                    </a:p>
                  </a:txBody>
                  <a:tcPr/>
                </a:tc>
                <a:tc>
                  <a:txBody>
                    <a:bodyPr/>
                    <a:lstStyle/>
                    <a:p>
                      <a:r>
                        <a:rPr lang="en-US" dirty="0"/>
                        <a:t>COLUMN NAME</a:t>
                      </a:r>
                    </a:p>
                  </a:txBody>
                  <a:tcPr/>
                </a:tc>
                <a:tc>
                  <a:txBody>
                    <a:bodyPr/>
                    <a:lstStyle/>
                    <a:p>
                      <a:r>
                        <a:rPr lang="en-US" dirty="0"/>
                        <a:t>DATATYPE(SIZE)</a:t>
                      </a:r>
                    </a:p>
                  </a:txBody>
                  <a:tcPr/>
                </a:tc>
                <a:tc>
                  <a:txBody>
                    <a:bodyPr/>
                    <a:lstStyle/>
                    <a:p>
                      <a:r>
                        <a:rPr lang="en-US" dirty="0"/>
                        <a:t>CONSTRAINT</a:t>
                      </a:r>
                    </a:p>
                  </a:txBody>
                  <a:tcPr/>
                </a:tc>
                <a:extLst>
                  <a:ext uri="{0D108BD9-81ED-4DB2-BD59-A6C34878D82A}">
                    <a16:rowId xmlns:a16="http://schemas.microsoft.com/office/drawing/2014/main" val="2465472373"/>
                  </a:ext>
                </a:extLst>
              </a:tr>
              <a:tr h="370840">
                <a:tc>
                  <a:txBody>
                    <a:bodyPr/>
                    <a:lstStyle/>
                    <a:p>
                      <a:r>
                        <a:rPr lang="en-US" dirty="0"/>
                        <a:t>1</a:t>
                      </a:r>
                    </a:p>
                  </a:txBody>
                  <a:tcPr/>
                </a:tc>
                <a:tc>
                  <a:txBody>
                    <a:bodyPr/>
                    <a:lstStyle/>
                    <a:p>
                      <a:r>
                        <a:rPr lang="en-US" dirty="0" err="1"/>
                        <a:t>Contactid</a:t>
                      </a:r>
                      <a:endParaRPr lang="en-US" dirty="0"/>
                    </a:p>
                  </a:txBody>
                  <a:tcPr/>
                </a:tc>
                <a:tc>
                  <a:txBody>
                    <a:bodyPr/>
                    <a:lstStyle/>
                    <a:p>
                      <a:r>
                        <a:rPr lang="en-US" dirty="0"/>
                        <a:t>Int(3)</a:t>
                      </a:r>
                    </a:p>
                  </a:txBody>
                  <a:tcPr/>
                </a:tc>
                <a:tc>
                  <a:txBody>
                    <a:bodyPr/>
                    <a:lstStyle/>
                    <a:p>
                      <a:r>
                        <a:rPr lang="en-US" dirty="0"/>
                        <a:t>Primary key</a:t>
                      </a:r>
                    </a:p>
                  </a:txBody>
                  <a:tcPr/>
                </a:tc>
                <a:extLst>
                  <a:ext uri="{0D108BD9-81ED-4DB2-BD59-A6C34878D82A}">
                    <a16:rowId xmlns:a16="http://schemas.microsoft.com/office/drawing/2014/main" val="88418715"/>
                  </a:ext>
                </a:extLst>
              </a:tr>
              <a:tr h="370840">
                <a:tc>
                  <a:txBody>
                    <a:bodyPr/>
                    <a:lstStyle/>
                    <a:p>
                      <a:r>
                        <a:rPr lang="en-US" dirty="0"/>
                        <a:t>2</a:t>
                      </a:r>
                    </a:p>
                  </a:txBody>
                  <a:tcPr/>
                </a:tc>
                <a:tc>
                  <a:txBody>
                    <a:bodyPr/>
                    <a:lstStyle/>
                    <a:p>
                      <a:r>
                        <a:rPr lang="en-US" dirty="0" err="1"/>
                        <a:t>Contactdate</a:t>
                      </a:r>
                      <a:endParaRPr lang="en-US" dirty="0"/>
                    </a:p>
                  </a:txBody>
                  <a:tcPr/>
                </a:tc>
                <a:tc>
                  <a:txBody>
                    <a:bodyPr/>
                    <a:lstStyle/>
                    <a:p>
                      <a:r>
                        <a:rPr lang="en-US" dirty="0"/>
                        <a:t>Date</a:t>
                      </a:r>
                    </a:p>
                  </a:txBody>
                  <a:tcPr/>
                </a:tc>
                <a:tc>
                  <a:txBody>
                    <a:bodyPr/>
                    <a:lstStyle/>
                    <a:p>
                      <a:r>
                        <a:rPr lang="en-US" dirty="0"/>
                        <a:t>Not Null</a:t>
                      </a:r>
                    </a:p>
                  </a:txBody>
                  <a:tcPr/>
                </a:tc>
                <a:extLst>
                  <a:ext uri="{0D108BD9-81ED-4DB2-BD59-A6C34878D82A}">
                    <a16:rowId xmlns:a16="http://schemas.microsoft.com/office/drawing/2014/main" val="2097518546"/>
                  </a:ext>
                </a:extLst>
              </a:tr>
              <a:tr h="370840">
                <a:tc>
                  <a:txBody>
                    <a:bodyPr/>
                    <a:lstStyle/>
                    <a:p>
                      <a:r>
                        <a:rPr lang="en-US" dirty="0"/>
                        <a:t>3</a:t>
                      </a:r>
                    </a:p>
                  </a:txBody>
                  <a:tcPr/>
                </a:tc>
                <a:tc>
                  <a:txBody>
                    <a:bodyPr/>
                    <a:lstStyle/>
                    <a:p>
                      <a:r>
                        <a:rPr lang="en-US" dirty="0" err="1"/>
                        <a:t>Personname</a:t>
                      </a:r>
                      <a:endParaRPr lang="en-US" dirty="0"/>
                    </a:p>
                  </a:txBody>
                  <a:tcPr/>
                </a:tc>
                <a:tc>
                  <a:txBody>
                    <a:bodyPr/>
                    <a:lstStyle/>
                    <a:p>
                      <a:r>
                        <a:rPr lang="en-US" dirty="0"/>
                        <a:t>Varchar(20)</a:t>
                      </a:r>
                    </a:p>
                  </a:txBody>
                  <a:tcPr/>
                </a:tc>
                <a:tc>
                  <a:txBody>
                    <a:bodyPr/>
                    <a:lstStyle/>
                    <a:p>
                      <a:r>
                        <a:rPr lang="en-US" dirty="0"/>
                        <a:t>Not Null</a:t>
                      </a:r>
                    </a:p>
                  </a:txBody>
                  <a:tcPr/>
                </a:tc>
                <a:extLst>
                  <a:ext uri="{0D108BD9-81ED-4DB2-BD59-A6C34878D82A}">
                    <a16:rowId xmlns:a16="http://schemas.microsoft.com/office/drawing/2014/main" val="2495978298"/>
                  </a:ext>
                </a:extLst>
              </a:tr>
              <a:tr h="370840">
                <a:tc>
                  <a:txBody>
                    <a:bodyPr/>
                    <a:lstStyle/>
                    <a:p>
                      <a:r>
                        <a:rPr lang="en-US" dirty="0"/>
                        <a:t>4</a:t>
                      </a:r>
                    </a:p>
                  </a:txBody>
                  <a:tcPr/>
                </a:tc>
                <a:tc>
                  <a:txBody>
                    <a:bodyPr/>
                    <a:lstStyle/>
                    <a:p>
                      <a:r>
                        <a:rPr lang="en-US" dirty="0" err="1"/>
                        <a:t>Conatactno</a:t>
                      </a:r>
                      <a:endParaRPr lang="en-US" dirty="0"/>
                    </a:p>
                  </a:txBody>
                  <a:tcPr/>
                </a:tc>
                <a:tc>
                  <a:txBody>
                    <a:bodyPr/>
                    <a:lstStyle/>
                    <a:p>
                      <a:r>
                        <a:rPr lang="en-US" dirty="0"/>
                        <a:t>Varchar(15)</a:t>
                      </a:r>
                    </a:p>
                  </a:txBody>
                  <a:tcPr/>
                </a:tc>
                <a:tc>
                  <a:txBody>
                    <a:bodyPr/>
                    <a:lstStyle/>
                    <a:p>
                      <a:r>
                        <a:rPr lang="en-US" dirty="0"/>
                        <a:t>Not Null</a:t>
                      </a:r>
                    </a:p>
                  </a:txBody>
                  <a:tcPr/>
                </a:tc>
                <a:extLst>
                  <a:ext uri="{0D108BD9-81ED-4DB2-BD59-A6C34878D82A}">
                    <a16:rowId xmlns:a16="http://schemas.microsoft.com/office/drawing/2014/main" val="2268164747"/>
                  </a:ext>
                </a:extLst>
              </a:tr>
              <a:tr h="370840">
                <a:tc>
                  <a:txBody>
                    <a:bodyPr/>
                    <a:lstStyle/>
                    <a:p>
                      <a:r>
                        <a:rPr lang="en-US" dirty="0"/>
                        <a:t>5</a:t>
                      </a:r>
                    </a:p>
                  </a:txBody>
                  <a:tcPr/>
                </a:tc>
                <a:tc>
                  <a:txBody>
                    <a:bodyPr/>
                    <a:lstStyle/>
                    <a:p>
                      <a:r>
                        <a:rPr lang="en-US" dirty="0" err="1"/>
                        <a:t>Emailid</a:t>
                      </a:r>
                      <a:endParaRPr lang="en-US" dirty="0"/>
                    </a:p>
                  </a:txBody>
                  <a:tcPr/>
                </a:tc>
                <a:tc>
                  <a:txBody>
                    <a:bodyPr/>
                    <a:lstStyle/>
                    <a:p>
                      <a:r>
                        <a:rPr lang="en-US" dirty="0"/>
                        <a:t>Varchar(50)</a:t>
                      </a:r>
                    </a:p>
                  </a:txBody>
                  <a:tcPr/>
                </a:tc>
                <a:tc>
                  <a:txBody>
                    <a:bodyPr/>
                    <a:lstStyle/>
                    <a:p>
                      <a:r>
                        <a:rPr lang="en-US" dirty="0"/>
                        <a:t>Not Null</a:t>
                      </a:r>
                    </a:p>
                  </a:txBody>
                  <a:tcPr/>
                </a:tc>
                <a:extLst>
                  <a:ext uri="{0D108BD9-81ED-4DB2-BD59-A6C34878D82A}">
                    <a16:rowId xmlns:a16="http://schemas.microsoft.com/office/drawing/2014/main" val="1908734536"/>
                  </a:ext>
                </a:extLst>
              </a:tr>
              <a:tr h="370840">
                <a:tc>
                  <a:txBody>
                    <a:bodyPr/>
                    <a:lstStyle/>
                    <a:p>
                      <a:r>
                        <a:rPr lang="en-US" dirty="0"/>
                        <a:t>6</a:t>
                      </a:r>
                    </a:p>
                  </a:txBody>
                  <a:tcPr/>
                </a:tc>
                <a:tc>
                  <a:txBody>
                    <a:bodyPr/>
                    <a:lstStyle/>
                    <a:p>
                      <a:r>
                        <a:rPr lang="en-US" dirty="0"/>
                        <a:t>Description</a:t>
                      </a:r>
                    </a:p>
                  </a:txBody>
                  <a:tcPr/>
                </a:tc>
                <a:tc>
                  <a:txBody>
                    <a:bodyPr/>
                    <a:lstStyle/>
                    <a:p>
                      <a:r>
                        <a:rPr lang="en-US" dirty="0"/>
                        <a:t>Varchar(50)</a:t>
                      </a:r>
                    </a:p>
                  </a:txBody>
                  <a:tcPr/>
                </a:tc>
                <a:tc>
                  <a:txBody>
                    <a:bodyPr/>
                    <a:lstStyle/>
                    <a:p>
                      <a:r>
                        <a:rPr lang="en-US" dirty="0"/>
                        <a:t>Not Null</a:t>
                      </a:r>
                    </a:p>
                  </a:txBody>
                  <a:tcPr/>
                </a:tc>
                <a:extLst>
                  <a:ext uri="{0D108BD9-81ED-4DB2-BD59-A6C34878D82A}">
                    <a16:rowId xmlns:a16="http://schemas.microsoft.com/office/drawing/2014/main" val="2315261082"/>
                  </a:ext>
                </a:extLst>
              </a:tr>
            </a:tbl>
          </a:graphicData>
        </a:graphic>
      </p:graphicFrame>
      <p:cxnSp>
        <p:nvCxnSpPr>
          <p:cNvPr id="5" name="Straight Connector 4">
            <a:extLst>
              <a:ext uri="{FF2B5EF4-FFF2-40B4-BE49-F238E27FC236}">
                <a16:creationId xmlns:a16="http://schemas.microsoft.com/office/drawing/2014/main" id="{30D5B869-9662-4DEC-ADA9-2F793387FB9D}"/>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AF8CD740-FE68-4E9F-9480-82CA3539C8AC}"/>
              </a:ext>
            </a:extLst>
          </p:cNvPr>
          <p:cNvSpPr txBox="1"/>
          <p:nvPr/>
        </p:nvSpPr>
        <p:spPr>
          <a:xfrm>
            <a:off x="1141413" y="1924851"/>
            <a:ext cx="3232624" cy="430887"/>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latin typeface="Bahnschrift SemiBold" panose="020B0502040204020203" pitchFamily="34" charset="0"/>
              </a:rPr>
              <a:t>CONTACT_DETAILS</a:t>
            </a:r>
          </a:p>
        </p:txBody>
      </p:sp>
    </p:spTree>
    <p:extLst>
      <p:ext uri="{BB962C8B-B14F-4D97-AF65-F5344CB8AC3E}">
        <p14:creationId xmlns:p14="http://schemas.microsoft.com/office/powerpoint/2010/main" val="1268008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B2C4-D080-47EC-8E23-DC5D61C8756A}"/>
              </a:ext>
            </a:extLst>
          </p:cNvPr>
          <p:cNvSpPr>
            <a:spLocks noGrp="1"/>
          </p:cNvSpPr>
          <p:nvPr>
            <p:ph type="title"/>
          </p:nvPr>
        </p:nvSpPr>
        <p:spPr>
          <a:xfrm>
            <a:off x="1099096" y="203738"/>
            <a:ext cx="9905998" cy="1478570"/>
          </a:xfrm>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snapshots</a:t>
            </a:r>
          </a:p>
        </p:txBody>
      </p:sp>
      <p:cxnSp>
        <p:nvCxnSpPr>
          <p:cNvPr id="6" name="Straight Connector 5">
            <a:extLst>
              <a:ext uri="{FF2B5EF4-FFF2-40B4-BE49-F238E27FC236}">
                <a16:creationId xmlns:a16="http://schemas.microsoft.com/office/drawing/2014/main" id="{3FB00527-0137-4168-8F5E-64531D3FDF55}"/>
              </a:ext>
            </a:extLst>
          </p:cNvPr>
          <p:cNvCxnSpPr/>
          <p:nvPr/>
        </p:nvCxnSpPr>
        <p:spPr>
          <a:xfrm>
            <a:off x="1300899" y="1272621"/>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8" name="Content Placeholder 7">
            <a:extLst>
              <a:ext uri="{FF2B5EF4-FFF2-40B4-BE49-F238E27FC236}">
                <a16:creationId xmlns:a16="http://schemas.microsoft.com/office/drawing/2014/main" id="{9975B06D-A83B-4474-ACCB-A31CF0ACBE9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0168"/>
          <a:stretch/>
        </p:blipFill>
        <p:spPr>
          <a:xfrm>
            <a:off x="1423119" y="1770406"/>
            <a:ext cx="4990571" cy="4903315"/>
          </a:xfrm>
        </p:spPr>
      </p:pic>
      <p:sp>
        <p:nvSpPr>
          <p:cNvPr id="10" name="TextBox 9">
            <a:extLst>
              <a:ext uri="{FF2B5EF4-FFF2-40B4-BE49-F238E27FC236}">
                <a16:creationId xmlns:a16="http://schemas.microsoft.com/office/drawing/2014/main" id="{7B55EFB5-A804-4532-867D-4FE482CA6C82}"/>
              </a:ext>
            </a:extLst>
          </p:cNvPr>
          <p:cNvSpPr txBox="1"/>
          <p:nvPr/>
        </p:nvSpPr>
        <p:spPr>
          <a:xfrm flipH="1">
            <a:off x="1300899" y="1401074"/>
            <a:ext cx="2601798"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Bahnschrift SemiBold" panose="020B0502040204020203" pitchFamily="34" charset="0"/>
              </a:rPr>
              <a:t>Home Page</a:t>
            </a:r>
          </a:p>
        </p:txBody>
      </p:sp>
      <p:pic>
        <p:nvPicPr>
          <p:cNvPr id="12" name="Picture 11">
            <a:extLst>
              <a:ext uri="{FF2B5EF4-FFF2-40B4-BE49-F238E27FC236}">
                <a16:creationId xmlns:a16="http://schemas.microsoft.com/office/drawing/2014/main" id="{765A543A-AC2A-4F41-AA32-86E8736CA3AB}"/>
              </a:ext>
            </a:extLst>
          </p:cNvPr>
          <p:cNvPicPr>
            <a:picLocks noChangeAspect="1"/>
          </p:cNvPicPr>
          <p:nvPr/>
        </p:nvPicPr>
        <p:blipFill rotWithShape="1">
          <a:blip r:embed="rId2">
            <a:extLst>
              <a:ext uri="{28A0092B-C50C-407E-A947-70E740481C1C}">
                <a14:useLocalDpi xmlns:a14="http://schemas.microsoft.com/office/drawing/2010/main" val="0"/>
              </a:ext>
            </a:extLst>
          </a:blip>
          <a:srcRect t="78440"/>
          <a:stretch/>
        </p:blipFill>
        <p:spPr>
          <a:xfrm>
            <a:off x="6563132" y="3390385"/>
            <a:ext cx="5572306" cy="1478570"/>
          </a:xfrm>
          <a:prstGeom prst="rect">
            <a:avLst/>
          </a:prstGeom>
        </p:spPr>
      </p:pic>
    </p:spTree>
    <p:extLst>
      <p:ext uri="{BB962C8B-B14F-4D97-AF65-F5344CB8AC3E}">
        <p14:creationId xmlns:p14="http://schemas.microsoft.com/office/powerpoint/2010/main" val="74000020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B2C4-D080-47EC-8E23-DC5D61C8756A}"/>
              </a:ext>
            </a:extLst>
          </p:cNvPr>
          <p:cNvSpPr>
            <a:spLocks noGrp="1"/>
          </p:cNvSpPr>
          <p:nvPr>
            <p:ph type="title"/>
          </p:nvPr>
        </p:nvSpPr>
        <p:spPr>
          <a:xfrm>
            <a:off x="1099096" y="203738"/>
            <a:ext cx="9905998" cy="1478570"/>
          </a:xfrm>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snapshots</a:t>
            </a:r>
          </a:p>
        </p:txBody>
      </p:sp>
      <p:cxnSp>
        <p:nvCxnSpPr>
          <p:cNvPr id="6" name="Straight Connector 5">
            <a:extLst>
              <a:ext uri="{FF2B5EF4-FFF2-40B4-BE49-F238E27FC236}">
                <a16:creationId xmlns:a16="http://schemas.microsoft.com/office/drawing/2014/main" id="{3FB00527-0137-4168-8F5E-64531D3FDF55}"/>
              </a:ext>
            </a:extLst>
          </p:cNvPr>
          <p:cNvCxnSpPr/>
          <p:nvPr/>
        </p:nvCxnSpPr>
        <p:spPr>
          <a:xfrm>
            <a:off x="1300898" y="1316235"/>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7B55EFB5-A804-4532-867D-4FE482CA6C82}"/>
              </a:ext>
            </a:extLst>
          </p:cNvPr>
          <p:cNvSpPr txBox="1"/>
          <p:nvPr/>
        </p:nvSpPr>
        <p:spPr>
          <a:xfrm flipH="1">
            <a:off x="1300898" y="1401074"/>
            <a:ext cx="238498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Bahnschrift SemiBold" panose="020B0502040204020203" pitchFamily="34" charset="0"/>
              </a:rPr>
              <a:t>Registration Page</a:t>
            </a:r>
          </a:p>
        </p:txBody>
      </p:sp>
      <p:pic>
        <p:nvPicPr>
          <p:cNvPr id="8" name="Content Placeholder 7">
            <a:extLst>
              <a:ext uri="{FF2B5EF4-FFF2-40B4-BE49-F238E27FC236}">
                <a16:creationId xmlns:a16="http://schemas.microsoft.com/office/drawing/2014/main" id="{8A6F8A32-47EF-4D1C-88C8-7DCA83A1EA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0200" y="1767146"/>
            <a:ext cx="8362166" cy="4520796"/>
          </a:xfrm>
        </p:spPr>
      </p:pic>
    </p:spTree>
    <p:extLst>
      <p:ext uri="{BB962C8B-B14F-4D97-AF65-F5344CB8AC3E}">
        <p14:creationId xmlns:p14="http://schemas.microsoft.com/office/powerpoint/2010/main" val="322473012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B2C4-D080-47EC-8E23-DC5D61C8756A}"/>
              </a:ext>
            </a:extLst>
          </p:cNvPr>
          <p:cNvSpPr>
            <a:spLocks noGrp="1"/>
          </p:cNvSpPr>
          <p:nvPr>
            <p:ph type="title"/>
          </p:nvPr>
        </p:nvSpPr>
        <p:spPr>
          <a:xfrm>
            <a:off x="1099096" y="203738"/>
            <a:ext cx="9905998" cy="1478570"/>
          </a:xfrm>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snapshots</a:t>
            </a:r>
          </a:p>
        </p:txBody>
      </p:sp>
      <p:cxnSp>
        <p:nvCxnSpPr>
          <p:cNvPr id="6" name="Straight Connector 5">
            <a:extLst>
              <a:ext uri="{FF2B5EF4-FFF2-40B4-BE49-F238E27FC236}">
                <a16:creationId xmlns:a16="http://schemas.microsoft.com/office/drawing/2014/main" id="{3FB00527-0137-4168-8F5E-64531D3FDF55}"/>
              </a:ext>
            </a:extLst>
          </p:cNvPr>
          <p:cNvCxnSpPr/>
          <p:nvPr/>
        </p:nvCxnSpPr>
        <p:spPr>
          <a:xfrm>
            <a:off x="1300899" y="1272621"/>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7B55EFB5-A804-4532-867D-4FE482CA6C82}"/>
              </a:ext>
            </a:extLst>
          </p:cNvPr>
          <p:cNvSpPr txBox="1"/>
          <p:nvPr/>
        </p:nvSpPr>
        <p:spPr>
          <a:xfrm flipH="1">
            <a:off x="1300898" y="1401074"/>
            <a:ext cx="2337847"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Bahnschrift SemiBold" panose="020B0502040204020203" pitchFamily="34" charset="0"/>
              </a:rPr>
              <a:t>User Login</a:t>
            </a:r>
          </a:p>
        </p:txBody>
      </p:sp>
      <p:pic>
        <p:nvPicPr>
          <p:cNvPr id="7" name="Content Placeholder 6">
            <a:extLst>
              <a:ext uri="{FF2B5EF4-FFF2-40B4-BE49-F238E27FC236}">
                <a16:creationId xmlns:a16="http://schemas.microsoft.com/office/drawing/2014/main" id="{26C05592-0E41-40AF-BF0F-9F7820ECD3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6195" y="1898858"/>
            <a:ext cx="8295361" cy="4484680"/>
          </a:xfrm>
        </p:spPr>
      </p:pic>
    </p:spTree>
    <p:extLst>
      <p:ext uri="{BB962C8B-B14F-4D97-AF65-F5344CB8AC3E}">
        <p14:creationId xmlns:p14="http://schemas.microsoft.com/office/powerpoint/2010/main" val="39662785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B2C4-D080-47EC-8E23-DC5D61C8756A}"/>
              </a:ext>
            </a:extLst>
          </p:cNvPr>
          <p:cNvSpPr>
            <a:spLocks noGrp="1"/>
          </p:cNvSpPr>
          <p:nvPr>
            <p:ph type="title"/>
          </p:nvPr>
        </p:nvSpPr>
        <p:spPr>
          <a:xfrm>
            <a:off x="1099096" y="203738"/>
            <a:ext cx="9905998" cy="1478570"/>
          </a:xfrm>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snapshots</a:t>
            </a:r>
          </a:p>
        </p:txBody>
      </p:sp>
      <p:cxnSp>
        <p:nvCxnSpPr>
          <p:cNvPr id="6" name="Straight Connector 5">
            <a:extLst>
              <a:ext uri="{FF2B5EF4-FFF2-40B4-BE49-F238E27FC236}">
                <a16:creationId xmlns:a16="http://schemas.microsoft.com/office/drawing/2014/main" id="{3FB00527-0137-4168-8F5E-64531D3FDF55}"/>
              </a:ext>
            </a:extLst>
          </p:cNvPr>
          <p:cNvCxnSpPr/>
          <p:nvPr/>
        </p:nvCxnSpPr>
        <p:spPr>
          <a:xfrm>
            <a:off x="1300899" y="1272621"/>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7B55EFB5-A804-4532-867D-4FE482CA6C82}"/>
              </a:ext>
            </a:extLst>
          </p:cNvPr>
          <p:cNvSpPr txBox="1"/>
          <p:nvPr/>
        </p:nvSpPr>
        <p:spPr>
          <a:xfrm flipH="1">
            <a:off x="1300899" y="1401074"/>
            <a:ext cx="2158738"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Bahnschrift SemiBold" panose="020B0502040204020203" pitchFamily="34" charset="0"/>
              </a:rPr>
              <a:t>Contact Us</a:t>
            </a:r>
          </a:p>
        </p:txBody>
      </p:sp>
      <p:pic>
        <p:nvPicPr>
          <p:cNvPr id="7" name="Content Placeholder 6">
            <a:extLst>
              <a:ext uri="{FF2B5EF4-FFF2-40B4-BE49-F238E27FC236}">
                <a16:creationId xmlns:a16="http://schemas.microsoft.com/office/drawing/2014/main" id="{AFA0EE2F-C737-44E8-B20E-634F5AB4CA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0721" y="1810760"/>
            <a:ext cx="7787142" cy="4501942"/>
          </a:xfrm>
        </p:spPr>
      </p:pic>
    </p:spTree>
    <p:extLst>
      <p:ext uri="{BB962C8B-B14F-4D97-AF65-F5344CB8AC3E}">
        <p14:creationId xmlns:p14="http://schemas.microsoft.com/office/powerpoint/2010/main" val="323894764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FC6E-C999-489A-8F2B-EE0E8DD35A80}"/>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Advantages</a:t>
            </a:r>
          </a:p>
        </p:txBody>
      </p:sp>
      <p:sp>
        <p:nvSpPr>
          <p:cNvPr id="3" name="Content Placeholder 2">
            <a:extLst>
              <a:ext uri="{FF2B5EF4-FFF2-40B4-BE49-F238E27FC236}">
                <a16:creationId xmlns:a16="http://schemas.microsoft.com/office/drawing/2014/main" id="{039D8844-3E9A-41D7-93BA-53A65D5604C1}"/>
              </a:ext>
            </a:extLst>
          </p:cNvPr>
          <p:cNvSpPr>
            <a:spLocks noGrp="1"/>
          </p:cNvSpPr>
          <p:nvPr>
            <p:ph idx="1"/>
          </p:nvPr>
        </p:nvSpPr>
        <p:spPr/>
        <p:txBody>
          <a:bodyPr>
            <a:normAutofit/>
          </a:bodyPr>
          <a:lstStyle/>
          <a:p>
            <a:pPr lvl="0"/>
            <a:r>
              <a:rPr lang="en-US" sz="2000" dirty="0">
                <a:latin typeface="Bahnschrift SemiBold" panose="020B0502040204020203" pitchFamily="34" charset="0"/>
                <a:cs typeface="Times New Roman" panose="02020603050405020304" pitchFamily="18" charset="0"/>
              </a:rPr>
              <a:t>Provides much better services in online.</a:t>
            </a:r>
          </a:p>
          <a:p>
            <a:pPr lvl="0"/>
            <a:r>
              <a:rPr lang="en-US" sz="2000" dirty="0">
                <a:latin typeface="Bahnschrift SemiBold" panose="020B0502040204020203" pitchFamily="34" charset="0"/>
                <a:cs typeface="Times New Roman" panose="02020603050405020304" pitchFamily="18" charset="0"/>
              </a:rPr>
              <a:t>Online Payment can be done.</a:t>
            </a:r>
          </a:p>
          <a:p>
            <a:pPr lvl="0"/>
            <a:r>
              <a:rPr lang="en-US" sz="2000" dirty="0">
                <a:latin typeface="Bahnschrift SemiBold" panose="020B0502040204020203" pitchFamily="34" charset="0"/>
                <a:cs typeface="Times New Roman" panose="02020603050405020304" pitchFamily="18" charset="0"/>
              </a:rPr>
              <a:t>Details of customer will be saved in Database.</a:t>
            </a:r>
          </a:p>
          <a:p>
            <a:pPr lvl="0"/>
            <a:r>
              <a:rPr lang="en-US" sz="2000" dirty="0">
                <a:latin typeface="Bahnschrift SemiBold" panose="020B0502040204020203" pitchFamily="34" charset="0"/>
                <a:cs typeface="Times New Roman" panose="02020603050405020304" pitchFamily="18" charset="0"/>
              </a:rPr>
              <a:t>All the details are in Digital format.</a:t>
            </a:r>
          </a:p>
          <a:p>
            <a:pPr lvl="0"/>
            <a:r>
              <a:rPr lang="en-US" sz="2000" dirty="0">
                <a:latin typeface="Bahnschrift SemiBold" panose="020B0502040204020203" pitchFamily="34" charset="0"/>
                <a:cs typeface="Times New Roman" panose="02020603050405020304" pitchFamily="18" charset="0"/>
              </a:rPr>
              <a:t>Data will be Safe and Secure.</a:t>
            </a:r>
          </a:p>
          <a:p>
            <a:pPr lvl="0"/>
            <a:r>
              <a:rPr lang="en-US" sz="2000" dirty="0">
                <a:latin typeface="Bahnschrift SemiBold" panose="020B0502040204020203" pitchFamily="34" charset="0"/>
                <a:cs typeface="Times New Roman" panose="02020603050405020304" pitchFamily="18" charset="0"/>
              </a:rPr>
              <a:t>As well as User has an option for “Contact us” where user can declare the problems and further solutions will be given.</a:t>
            </a:r>
          </a:p>
        </p:txBody>
      </p:sp>
      <p:cxnSp>
        <p:nvCxnSpPr>
          <p:cNvPr id="5" name="Straight Connector 4">
            <a:extLst>
              <a:ext uri="{FF2B5EF4-FFF2-40B4-BE49-F238E27FC236}">
                <a16:creationId xmlns:a16="http://schemas.microsoft.com/office/drawing/2014/main" id="{30D5B869-9662-4DEC-ADA9-2F793387FB9D}"/>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715940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FC6E-C999-489A-8F2B-EE0E8DD35A80}"/>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Disadvantages</a:t>
            </a:r>
          </a:p>
        </p:txBody>
      </p:sp>
      <p:sp>
        <p:nvSpPr>
          <p:cNvPr id="3" name="Content Placeholder 2">
            <a:extLst>
              <a:ext uri="{FF2B5EF4-FFF2-40B4-BE49-F238E27FC236}">
                <a16:creationId xmlns:a16="http://schemas.microsoft.com/office/drawing/2014/main" id="{039D8844-3E9A-41D7-93BA-53A65D5604C1}"/>
              </a:ext>
            </a:extLst>
          </p:cNvPr>
          <p:cNvSpPr>
            <a:spLocks noGrp="1"/>
          </p:cNvSpPr>
          <p:nvPr>
            <p:ph idx="1"/>
          </p:nvPr>
        </p:nvSpPr>
        <p:spPr/>
        <p:txBody>
          <a:bodyPr>
            <a:normAutofit/>
          </a:bodyPr>
          <a:lstStyle/>
          <a:p>
            <a:pPr lvl="0"/>
            <a:r>
              <a:rPr lang="en-US" sz="2000" dirty="0">
                <a:latin typeface="Bahnschrift SemiBold" panose="020B0502040204020203" pitchFamily="34" charset="0"/>
              </a:rPr>
              <a:t>Computer/Laptop is required.</a:t>
            </a:r>
          </a:p>
          <a:p>
            <a:pPr lvl="0"/>
            <a:r>
              <a:rPr lang="en-US" sz="2000" dirty="0">
                <a:latin typeface="Bahnschrift SemiBold" panose="020B0502040204020203" pitchFamily="34" charset="0"/>
              </a:rPr>
              <a:t>Requires reliable internet connection.</a:t>
            </a:r>
          </a:p>
        </p:txBody>
      </p:sp>
      <p:cxnSp>
        <p:nvCxnSpPr>
          <p:cNvPr id="5" name="Straight Connector 4">
            <a:extLst>
              <a:ext uri="{FF2B5EF4-FFF2-40B4-BE49-F238E27FC236}">
                <a16:creationId xmlns:a16="http://schemas.microsoft.com/office/drawing/2014/main" id="{30D5B869-9662-4DEC-ADA9-2F793387FB9D}"/>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694602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FC6E-C999-489A-8F2B-EE0E8DD35A80}"/>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FUTURE SCOPE</a:t>
            </a:r>
          </a:p>
        </p:txBody>
      </p:sp>
      <p:sp>
        <p:nvSpPr>
          <p:cNvPr id="3" name="Content Placeholder 2">
            <a:extLst>
              <a:ext uri="{FF2B5EF4-FFF2-40B4-BE49-F238E27FC236}">
                <a16:creationId xmlns:a16="http://schemas.microsoft.com/office/drawing/2014/main" id="{039D8844-3E9A-41D7-93BA-53A65D5604C1}"/>
              </a:ext>
            </a:extLst>
          </p:cNvPr>
          <p:cNvSpPr>
            <a:spLocks noGrp="1"/>
          </p:cNvSpPr>
          <p:nvPr>
            <p:ph idx="1"/>
          </p:nvPr>
        </p:nvSpPr>
        <p:spPr/>
        <p:txBody>
          <a:bodyPr>
            <a:normAutofit/>
          </a:bodyPr>
          <a:lstStyle/>
          <a:p>
            <a:pPr lvl="0"/>
            <a:r>
              <a:rPr lang="en-US" sz="2000" dirty="0">
                <a:latin typeface="Bahnschrift SemiBold" panose="020B0502040204020203" pitchFamily="34" charset="0"/>
              </a:rPr>
              <a:t>The project GEB ONLINE System is very Flexible for consumers as well as  for the  admin.</a:t>
            </a:r>
          </a:p>
          <a:p>
            <a:pPr lvl="0"/>
            <a:r>
              <a:rPr lang="en-US" sz="2000" dirty="0">
                <a:latin typeface="Bahnschrift SemiBold" panose="020B0502040204020203" pitchFamily="34" charset="0"/>
              </a:rPr>
              <a:t>The system can be further enhanced and several other functionalities can be added.</a:t>
            </a:r>
          </a:p>
          <a:p>
            <a:pPr lvl="0"/>
            <a:r>
              <a:rPr lang="en-US" sz="2000" dirty="0">
                <a:latin typeface="Bahnschrift SemiBold" panose="020B0502040204020203" pitchFamily="34" charset="0"/>
              </a:rPr>
              <a:t>This project also has the scope of enhancements like:</a:t>
            </a:r>
          </a:p>
          <a:p>
            <a:pPr lvl="0"/>
            <a:r>
              <a:rPr lang="en-US" sz="2000" dirty="0">
                <a:latin typeface="Bahnschrift SemiBold" panose="020B0502040204020203" pitchFamily="34" charset="0"/>
              </a:rPr>
              <a:t>Customer can pay their Bill Through Online Transaction .</a:t>
            </a:r>
          </a:p>
        </p:txBody>
      </p:sp>
      <p:cxnSp>
        <p:nvCxnSpPr>
          <p:cNvPr id="5" name="Straight Connector 4">
            <a:extLst>
              <a:ext uri="{FF2B5EF4-FFF2-40B4-BE49-F238E27FC236}">
                <a16:creationId xmlns:a16="http://schemas.microsoft.com/office/drawing/2014/main" id="{30D5B869-9662-4DEC-ADA9-2F793387FB9D}"/>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383801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301DA-3B1B-4321-A73E-33225FC997CF}"/>
              </a:ext>
            </a:extLst>
          </p:cNvPr>
          <p:cNvSpPr>
            <a:spLocks noGrp="1"/>
          </p:cNvSpPr>
          <p:nvPr>
            <p:ph type="title"/>
          </p:nvPr>
        </p:nvSpPr>
        <p:spPr/>
        <p:txBody>
          <a:bodyPr/>
          <a:lstStyle/>
          <a:p>
            <a:r>
              <a:rPr lang="en-US" dirty="0">
                <a:effectLst>
                  <a:outerShdw blurRad="38100" dist="38100" dir="2700000" algn="tl">
                    <a:srgbClr val="000000">
                      <a:alpha val="43137"/>
                    </a:srgbClr>
                  </a:outerShdw>
                </a:effectLst>
                <a:latin typeface="Algerian" panose="04020705040A02060702" pitchFamily="82" charset="0"/>
              </a:rPr>
              <a:t> A Project By</a:t>
            </a:r>
          </a:p>
        </p:txBody>
      </p:sp>
      <p:sp>
        <p:nvSpPr>
          <p:cNvPr id="3" name="Content Placeholder 2">
            <a:extLst>
              <a:ext uri="{FF2B5EF4-FFF2-40B4-BE49-F238E27FC236}">
                <a16:creationId xmlns:a16="http://schemas.microsoft.com/office/drawing/2014/main" id="{38071ACE-C56D-4777-A1E5-B881284C8A54}"/>
              </a:ext>
            </a:extLst>
          </p:cNvPr>
          <p:cNvSpPr>
            <a:spLocks noGrp="1"/>
          </p:cNvSpPr>
          <p:nvPr>
            <p:ph idx="1"/>
          </p:nvPr>
        </p:nvSpPr>
        <p:spPr/>
        <p:txBody>
          <a:bodyPr>
            <a:normAutofit/>
          </a:bodyPr>
          <a:lstStyle/>
          <a:p>
            <a:pPr>
              <a:buSzPct val="100000"/>
              <a:buFont typeface="Wingdings" panose="05000000000000000000" pitchFamily="2" charset="2"/>
              <a:buChar char="Ø"/>
            </a:pPr>
            <a:r>
              <a:rPr lang="en-US" sz="2000" dirty="0">
                <a:latin typeface="Bahnschrift SemiBold" panose="020B0502040204020203" pitchFamily="34" charset="0"/>
              </a:rPr>
              <a:t>  Raj Patel - 206370307012</a:t>
            </a:r>
          </a:p>
          <a:p>
            <a:pPr>
              <a:buSzPct val="100000"/>
              <a:buFont typeface="Wingdings" panose="05000000000000000000" pitchFamily="2" charset="2"/>
              <a:buChar char="Ø"/>
            </a:pPr>
            <a:r>
              <a:rPr lang="en-US" sz="2000" dirty="0">
                <a:latin typeface="Bahnschrift SemiBold" panose="020B0502040204020203" pitchFamily="34" charset="0"/>
              </a:rPr>
              <a:t>  Nihar Mistry - 206370307002</a:t>
            </a:r>
          </a:p>
        </p:txBody>
      </p:sp>
      <p:cxnSp>
        <p:nvCxnSpPr>
          <p:cNvPr id="6" name="Straight Connector 5">
            <a:extLst>
              <a:ext uri="{FF2B5EF4-FFF2-40B4-BE49-F238E27FC236}">
                <a16:creationId xmlns:a16="http://schemas.microsoft.com/office/drawing/2014/main" id="{DA26D8AE-3790-4E86-AD99-FFD03664F860}"/>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86051832"/>
      </p:ext>
    </p:extLst>
  </p:cSld>
  <p:clrMapOvr>
    <a:masterClrMapping/>
  </p:clrMapOvr>
  <mc:AlternateContent xmlns:mc="http://schemas.openxmlformats.org/markup-compatibility/2006" xmlns:p14="http://schemas.microsoft.com/office/powerpoint/2010/main">
    <mc:Choice Requires="p14">
      <p:transition spd="slow" p14:dur="1300" advTm="3000">
        <p14:pan dir="u"/>
      </p:transition>
    </mc:Choice>
    <mc:Fallback xmlns="">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FC6E-C999-489A-8F2B-EE0E8DD35A80}"/>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039D8844-3E9A-41D7-93BA-53A65D5604C1}"/>
              </a:ext>
            </a:extLst>
          </p:cNvPr>
          <p:cNvSpPr>
            <a:spLocks noGrp="1"/>
          </p:cNvSpPr>
          <p:nvPr>
            <p:ph idx="1"/>
          </p:nvPr>
        </p:nvSpPr>
        <p:spPr/>
        <p:txBody>
          <a:bodyPr>
            <a:normAutofit/>
          </a:bodyPr>
          <a:lstStyle/>
          <a:p>
            <a:pPr marL="0" indent="0" algn="just">
              <a:lnSpc>
                <a:spcPct val="200000"/>
              </a:lnSpc>
              <a:buNone/>
            </a:pPr>
            <a:r>
              <a:rPr lang="en-US" sz="2000" dirty="0">
                <a:latin typeface="Bahnschrift SemiBold" panose="020B0502040204020203" pitchFamily="34" charset="0"/>
              </a:rPr>
              <a:t>This GEB ONLINE System can provide you much more advantage than earlier physical systems. Our main objective is to provide better performance and time saving for the consumer as well as for admin(Employee) to keep the records in correct and systematic order in database.</a:t>
            </a:r>
          </a:p>
        </p:txBody>
      </p:sp>
      <p:cxnSp>
        <p:nvCxnSpPr>
          <p:cNvPr id="5" name="Straight Connector 4">
            <a:extLst>
              <a:ext uri="{FF2B5EF4-FFF2-40B4-BE49-F238E27FC236}">
                <a16:creationId xmlns:a16="http://schemas.microsoft.com/office/drawing/2014/main" id="{30D5B869-9662-4DEC-ADA9-2F793387FB9D}"/>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789518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F374-7280-4422-9D94-FD20AE08FF27}"/>
              </a:ext>
            </a:extLst>
          </p:cNvPr>
          <p:cNvSpPr>
            <a:spLocks noGrp="1"/>
          </p:cNvSpPr>
          <p:nvPr>
            <p:ph type="title"/>
          </p:nvPr>
        </p:nvSpPr>
        <p:spPr>
          <a:xfrm>
            <a:off x="1143001" y="1950430"/>
            <a:ext cx="9905998" cy="1478570"/>
          </a:xfrm>
        </p:spPr>
        <p:txBody>
          <a:bodyPr>
            <a:normAutofit/>
          </a:bodyPr>
          <a:lstStyle/>
          <a:p>
            <a:pPr algn="ctr"/>
            <a:r>
              <a:rPr lang="en-US" sz="4400" u="sng" dirty="0">
                <a:effectLst>
                  <a:outerShdw blurRad="38100" dist="38100" dir="2700000" algn="tl">
                    <a:srgbClr val="000000">
                      <a:alpha val="43137"/>
                    </a:srgbClr>
                  </a:outerShdw>
                </a:effectLst>
                <a:latin typeface="Algerian" panose="04020705040A02060702" pitchFamily="82" charset="0"/>
              </a:rPr>
              <a:t>THANK</a:t>
            </a:r>
            <a:r>
              <a:rPr lang="en-US" sz="4400" dirty="0">
                <a:effectLst>
                  <a:outerShdw blurRad="38100" dist="38100" dir="2700000" algn="tl">
                    <a:srgbClr val="000000">
                      <a:alpha val="43137"/>
                    </a:srgbClr>
                  </a:outerShdw>
                </a:effectLst>
                <a:latin typeface="Algerian" panose="04020705040A02060702" pitchFamily="82" charset="0"/>
              </a:rPr>
              <a:t> </a:t>
            </a:r>
            <a:r>
              <a:rPr lang="en-US" sz="4400" u="sng" dirty="0">
                <a:effectLst>
                  <a:outerShdw blurRad="38100" dist="38100" dir="2700000" algn="tl">
                    <a:srgbClr val="000000">
                      <a:alpha val="43137"/>
                    </a:srgbClr>
                  </a:outerShdw>
                </a:effectLst>
                <a:latin typeface="Algerian" panose="04020705040A02060702" pitchFamily="82" charset="0"/>
              </a:rPr>
              <a:t>YOU…</a:t>
            </a:r>
          </a:p>
        </p:txBody>
      </p:sp>
    </p:spTree>
    <p:extLst>
      <p:ext uri="{BB962C8B-B14F-4D97-AF65-F5344CB8AC3E}">
        <p14:creationId xmlns:p14="http://schemas.microsoft.com/office/powerpoint/2010/main" val="2639522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8BDB-18F7-4CCF-AE26-617F7C2EB391}"/>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Definition</a:t>
            </a:r>
          </a:p>
        </p:txBody>
      </p:sp>
      <p:sp>
        <p:nvSpPr>
          <p:cNvPr id="3" name="Content Placeholder 2">
            <a:extLst>
              <a:ext uri="{FF2B5EF4-FFF2-40B4-BE49-F238E27FC236}">
                <a16:creationId xmlns:a16="http://schemas.microsoft.com/office/drawing/2014/main" id="{A6B4E90B-0103-44AE-A0D1-875311B2F72F}"/>
              </a:ext>
            </a:extLst>
          </p:cNvPr>
          <p:cNvSpPr>
            <a:spLocks noGrp="1"/>
          </p:cNvSpPr>
          <p:nvPr>
            <p:ph idx="1"/>
          </p:nvPr>
        </p:nvSpPr>
        <p:spPr/>
        <p:txBody>
          <a:bodyPr/>
          <a:lstStyle/>
          <a:p>
            <a:pPr marL="0" indent="0" algn="just">
              <a:lnSpc>
                <a:spcPct val="150000"/>
              </a:lnSpc>
              <a:buNone/>
            </a:pPr>
            <a:r>
              <a:rPr lang="en-US" dirty="0">
                <a:latin typeface="Bahnschrift SemiBold" panose="020B0502040204020203" pitchFamily="34" charset="0"/>
              </a:rPr>
              <a:t>     In our project of web development, we want to make a webpage of a Gujarat Electrical Board which provides a faster and easier access to other several </a:t>
            </a:r>
            <a:r>
              <a:rPr lang="en-US" dirty="0">
                <a:effectLst/>
                <a:latin typeface="Bahnschrift SemiBold" panose="020B0502040204020203" pitchFamily="34" charset="0"/>
                <a:ea typeface="Calibri" panose="020F0502020204030204" pitchFamily="34" charset="0"/>
                <a:cs typeface="Shruti" panose="020B0502040204020203" pitchFamily="34" charset="0"/>
              </a:rPr>
              <a:t>accessibilities </a:t>
            </a:r>
            <a:r>
              <a:rPr lang="en-US" dirty="0">
                <a:latin typeface="Bahnschrift SemiBold" panose="020B0502040204020203" pitchFamily="34" charset="0"/>
              </a:rPr>
              <a:t>like replacing meter, paying bills, altering the user information, application for new connection etc..       </a:t>
            </a:r>
          </a:p>
        </p:txBody>
      </p:sp>
      <p:cxnSp>
        <p:nvCxnSpPr>
          <p:cNvPr id="6" name="Straight Connector 5">
            <a:extLst>
              <a:ext uri="{FF2B5EF4-FFF2-40B4-BE49-F238E27FC236}">
                <a16:creationId xmlns:a16="http://schemas.microsoft.com/office/drawing/2014/main" id="{7095C0CF-800A-4FE9-8275-057131D7EFCD}"/>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82122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47A9-2527-400E-B7EB-A9E1B9A1198E}"/>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ABSTRACT</a:t>
            </a:r>
          </a:p>
        </p:txBody>
      </p:sp>
      <p:sp>
        <p:nvSpPr>
          <p:cNvPr id="3" name="Content Placeholder 2">
            <a:extLst>
              <a:ext uri="{FF2B5EF4-FFF2-40B4-BE49-F238E27FC236}">
                <a16:creationId xmlns:a16="http://schemas.microsoft.com/office/drawing/2014/main" id="{80ABA1F6-DAA6-4503-8DB4-5CF94E0B4127}"/>
              </a:ext>
            </a:extLst>
          </p:cNvPr>
          <p:cNvSpPr>
            <a:spLocks noGrp="1"/>
          </p:cNvSpPr>
          <p:nvPr>
            <p:ph idx="1"/>
          </p:nvPr>
        </p:nvSpPr>
        <p:spPr/>
        <p:txBody>
          <a:bodyPr>
            <a:normAutofit/>
          </a:bodyPr>
          <a:lstStyle/>
          <a:p>
            <a:pPr algn="just">
              <a:lnSpc>
                <a:spcPct val="150000"/>
              </a:lnSpc>
            </a:pPr>
            <a:r>
              <a:rPr lang="en-US" dirty="0">
                <a:latin typeface="Bahnschrift SemiBold" panose="020B0502040204020203" pitchFamily="34" charset="0"/>
              </a:rPr>
              <a:t>As in our day to day life we are having a busy schedule and in that busy schedule we don’t get time standing in lines and wasting our time.</a:t>
            </a:r>
          </a:p>
          <a:p>
            <a:pPr algn="just">
              <a:lnSpc>
                <a:spcPct val="150000"/>
              </a:lnSpc>
            </a:pPr>
            <a:r>
              <a:rPr lang="en-US" dirty="0">
                <a:latin typeface="Bahnschrift SemiBold" panose="020B0502040204020203" pitchFamily="34" charset="0"/>
              </a:rPr>
              <a:t>There are the websites for electricity and all, but it only provide the payment options for bill and it also sometimes get complicated.</a:t>
            </a:r>
          </a:p>
          <a:p>
            <a:pPr marL="0" indent="0" algn="just">
              <a:lnSpc>
                <a:spcPct val="150000"/>
              </a:lnSpc>
              <a:buNone/>
            </a:pPr>
            <a:endParaRPr lang="en-US" dirty="0">
              <a:latin typeface="Bahnschrift SemiBold" panose="020B0502040204020203" pitchFamily="34" charset="0"/>
            </a:endParaRPr>
          </a:p>
        </p:txBody>
      </p:sp>
      <p:cxnSp>
        <p:nvCxnSpPr>
          <p:cNvPr id="5" name="Straight Connector 4">
            <a:extLst>
              <a:ext uri="{FF2B5EF4-FFF2-40B4-BE49-F238E27FC236}">
                <a16:creationId xmlns:a16="http://schemas.microsoft.com/office/drawing/2014/main" id="{5A282481-6AC0-4A84-AD4B-D450A782814B}"/>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849742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8193-9B5B-42D8-B76F-02A65D0E1CAA}"/>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ABSTRACT (Cont…)</a:t>
            </a:r>
          </a:p>
        </p:txBody>
      </p:sp>
      <p:sp>
        <p:nvSpPr>
          <p:cNvPr id="3" name="Content Placeholder 2">
            <a:extLst>
              <a:ext uri="{FF2B5EF4-FFF2-40B4-BE49-F238E27FC236}">
                <a16:creationId xmlns:a16="http://schemas.microsoft.com/office/drawing/2014/main" id="{BE45EA09-A5FE-4C58-87E5-0711B1BABA2C}"/>
              </a:ext>
            </a:extLst>
          </p:cNvPr>
          <p:cNvSpPr>
            <a:spLocks noGrp="1"/>
          </p:cNvSpPr>
          <p:nvPr>
            <p:ph idx="1"/>
          </p:nvPr>
        </p:nvSpPr>
        <p:spPr/>
        <p:txBody>
          <a:bodyPr>
            <a:normAutofit fontScale="92500" lnSpcReduction="10000"/>
          </a:bodyPr>
          <a:lstStyle/>
          <a:p>
            <a:pPr algn="just">
              <a:lnSpc>
                <a:spcPct val="170000"/>
              </a:lnSpc>
            </a:pPr>
            <a:r>
              <a:rPr lang="en-US" dirty="0">
                <a:latin typeface="Bahnschrift SemiBold" panose="020B0502040204020203" pitchFamily="34" charset="0"/>
              </a:rPr>
              <a:t>So for the solution of this, we would like to develop a electrical board website which has all the features that can we easily accessed just after logging in.</a:t>
            </a:r>
          </a:p>
          <a:p>
            <a:pPr algn="just">
              <a:lnSpc>
                <a:spcPct val="170000"/>
              </a:lnSpc>
            </a:pPr>
            <a:r>
              <a:rPr lang="en-US" dirty="0">
                <a:latin typeface="Bahnschrift SemiBold" panose="020B0502040204020203" pitchFamily="34" charset="0"/>
              </a:rPr>
              <a:t>In our website, firstly there would be login page and if the user is not registered then a user registration option will be there where the user can register himself and can access easily all the features.</a:t>
            </a:r>
          </a:p>
        </p:txBody>
      </p:sp>
      <p:cxnSp>
        <p:nvCxnSpPr>
          <p:cNvPr id="5" name="Straight Connector 4">
            <a:extLst>
              <a:ext uri="{FF2B5EF4-FFF2-40B4-BE49-F238E27FC236}">
                <a16:creationId xmlns:a16="http://schemas.microsoft.com/office/drawing/2014/main" id="{4FE4A28A-4674-4694-B505-93F05A60065D}"/>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827120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FC6E-C999-489A-8F2B-EE0E8DD35A80}"/>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Some of the features are…</a:t>
            </a:r>
          </a:p>
        </p:txBody>
      </p:sp>
      <p:sp>
        <p:nvSpPr>
          <p:cNvPr id="3" name="Content Placeholder 2">
            <a:extLst>
              <a:ext uri="{FF2B5EF4-FFF2-40B4-BE49-F238E27FC236}">
                <a16:creationId xmlns:a16="http://schemas.microsoft.com/office/drawing/2014/main" id="{039D8844-3E9A-41D7-93BA-53A65D5604C1}"/>
              </a:ext>
            </a:extLst>
          </p:cNvPr>
          <p:cNvSpPr>
            <a:spLocks noGrp="1"/>
          </p:cNvSpPr>
          <p:nvPr>
            <p:ph idx="1"/>
          </p:nvPr>
        </p:nvSpPr>
        <p:spPr/>
        <p:txBody>
          <a:bodyPr/>
          <a:lstStyle/>
          <a:p>
            <a:r>
              <a:rPr lang="en-US" dirty="0">
                <a:latin typeface="Bahnschrift SemiBold" panose="020B0502040204020203" pitchFamily="34" charset="0"/>
              </a:rPr>
              <a:t>New Connection</a:t>
            </a:r>
          </a:p>
          <a:p>
            <a:r>
              <a:rPr lang="en-US" dirty="0">
                <a:latin typeface="Bahnschrift SemiBold" panose="020B0502040204020203" pitchFamily="34" charset="0"/>
              </a:rPr>
              <a:t>Increasing The Load</a:t>
            </a:r>
          </a:p>
          <a:p>
            <a:r>
              <a:rPr lang="en-US" dirty="0">
                <a:latin typeface="Bahnschrift SemiBold" panose="020B0502040204020203" pitchFamily="34" charset="0"/>
              </a:rPr>
              <a:t>Transferring The Connection</a:t>
            </a:r>
          </a:p>
          <a:p>
            <a:r>
              <a:rPr lang="en-US" dirty="0">
                <a:latin typeface="Bahnschrift SemiBold" panose="020B0502040204020203" pitchFamily="34" charset="0"/>
              </a:rPr>
              <a:t>Generation Of Bill</a:t>
            </a:r>
          </a:p>
          <a:p>
            <a:r>
              <a:rPr lang="en-US" dirty="0">
                <a:latin typeface="Bahnschrift SemiBold" panose="020B0502040204020203" pitchFamily="34" charset="0"/>
              </a:rPr>
              <a:t>Payment Of Bill</a:t>
            </a:r>
          </a:p>
          <a:p>
            <a:r>
              <a:rPr lang="en-US" dirty="0">
                <a:latin typeface="Bahnschrift SemiBold" panose="020B0502040204020203" pitchFamily="34" charset="0"/>
              </a:rPr>
              <a:t>Query And Solution</a:t>
            </a:r>
          </a:p>
        </p:txBody>
      </p:sp>
      <p:cxnSp>
        <p:nvCxnSpPr>
          <p:cNvPr id="5" name="Straight Connector 4">
            <a:extLst>
              <a:ext uri="{FF2B5EF4-FFF2-40B4-BE49-F238E27FC236}">
                <a16:creationId xmlns:a16="http://schemas.microsoft.com/office/drawing/2014/main" id="{30D5B869-9662-4DEC-ADA9-2F793387FB9D}"/>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339193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CE48-B9A6-454E-899A-AE5A5BA3856D}"/>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Software interface</a:t>
            </a:r>
          </a:p>
        </p:txBody>
      </p:sp>
      <p:sp>
        <p:nvSpPr>
          <p:cNvPr id="3" name="Content Placeholder 2">
            <a:extLst>
              <a:ext uri="{FF2B5EF4-FFF2-40B4-BE49-F238E27FC236}">
                <a16:creationId xmlns:a16="http://schemas.microsoft.com/office/drawing/2014/main" id="{FC01CE0B-6A76-49C5-9E23-33B5E29CB216}"/>
              </a:ext>
            </a:extLst>
          </p:cNvPr>
          <p:cNvSpPr>
            <a:spLocks noGrp="1"/>
          </p:cNvSpPr>
          <p:nvPr>
            <p:ph sz="half" idx="1"/>
          </p:nvPr>
        </p:nvSpPr>
        <p:spPr>
          <a:xfrm>
            <a:off x="981154" y="2249486"/>
            <a:ext cx="10157901" cy="3541714"/>
          </a:xfrm>
        </p:spPr>
        <p:txBody>
          <a:bodyPr>
            <a:normAutofit lnSpcReduction="10000"/>
          </a:bodyPr>
          <a:lstStyle/>
          <a:p>
            <a:pPr>
              <a:buFont typeface="Wingdings" panose="05000000000000000000" pitchFamily="2" charset="2"/>
              <a:buChar char="Ø"/>
            </a:pPr>
            <a:r>
              <a:rPr lang="en-US" dirty="0">
                <a:latin typeface="Bahnschrift SemiBold" panose="020B0502040204020203" pitchFamily="34" charset="0"/>
              </a:rPr>
              <a:t>Front End</a:t>
            </a:r>
          </a:p>
          <a:p>
            <a:r>
              <a:rPr lang="en-US" sz="2000" dirty="0">
                <a:latin typeface="Bahnschrift SemiBold" panose="020B0502040204020203" pitchFamily="34" charset="0"/>
              </a:rPr>
              <a:t>PHP</a:t>
            </a:r>
          </a:p>
          <a:p>
            <a:pPr marL="0" indent="0" algn="just">
              <a:lnSpc>
                <a:spcPct val="200000"/>
              </a:lnSpc>
              <a:buNone/>
            </a:pPr>
            <a:r>
              <a:rPr lang="en-US" sz="2000" dirty="0">
                <a:effectLst/>
                <a:latin typeface="Bahnschrift SemiBold" panose="020B0502040204020203" pitchFamily="34" charset="0"/>
                <a:ea typeface="Times New Roman" panose="02020603050405020304" pitchFamily="18" charset="0"/>
                <a:cs typeface="Calibri" panose="020F0502020204030204" pitchFamily="34" charset="0"/>
              </a:rPr>
              <a:t>PHP is a server side scripting language. That is used to develop Static websites or Dynamic websites or Web applications. PHP stands for Hypertext Pre-processor, that earlier stood for Personal Home Pages. PHP scripts can only be interpreted on a server that has PHP installed.</a:t>
            </a:r>
            <a:endParaRPr lang="en-US" sz="2000" dirty="0">
              <a:latin typeface="Bahnschrift SemiBold" panose="020B0502040204020203" pitchFamily="34" charset="0"/>
            </a:endParaRPr>
          </a:p>
          <a:p>
            <a:pPr marL="0" indent="0">
              <a:buNone/>
            </a:pPr>
            <a:endParaRPr lang="en-US" dirty="0"/>
          </a:p>
        </p:txBody>
      </p:sp>
      <p:cxnSp>
        <p:nvCxnSpPr>
          <p:cNvPr id="6" name="Straight Connector 5">
            <a:extLst>
              <a:ext uri="{FF2B5EF4-FFF2-40B4-BE49-F238E27FC236}">
                <a16:creationId xmlns:a16="http://schemas.microsoft.com/office/drawing/2014/main" id="{113B5EA6-3F87-49EB-8D81-365CAD7EDCE0}"/>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681531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Software interface</a:t>
            </a:r>
            <a:endParaRPr lang="en-US" dirty="0"/>
          </a:p>
        </p:txBody>
      </p:sp>
      <p:sp>
        <p:nvSpPr>
          <p:cNvPr id="5" name="Content Placeholder 3">
            <a:extLst>
              <a:ext uri="{FF2B5EF4-FFF2-40B4-BE49-F238E27FC236}">
                <a16:creationId xmlns:a16="http://schemas.microsoft.com/office/drawing/2014/main" id="{63E10435-AD0F-4A0A-BDC1-C29EEE1E7165}"/>
              </a:ext>
            </a:extLst>
          </p:cNvPr>
          <p:cNvSpPr>
            <a:spLocks noGrp="1"/>
          </p:cNvSpPr>
          <p:nvPr>
            <p:ph sz="half" idx="2"/>
          </p:nvPr>
        </p:nvSpPr>
        <p:spPr>
          <a:xfrm>
            <a:off x="900546" y="2249486"/>
            <a:ext cx="10146866" cy="3541714"/>
          </a:xfrm>
        </p:spPr>
        <p:txBody>
          <a:bodyPr>
            <a:normAutofit/>
          </a:bodyPr>
          <a:lstStyle/>
          <a:p>
            <a:pPr>
              <a:buFont typeface="Wingdings" panose="05000000000000000000" pitchFamily="2" charset="2"/>
              <a:buChar char="Ø"/>
            </a:pPr>
            <a:r>
              <a:rPr lang="en-US" dirty="0">
                <a:latin typeface="Bahnschrift SemiBold" panose="020B0502040204020203" pitchFamily="34" charset="0"/>
              </a:rPr>
              <a:t>Back End</a:t>
            </a:r>
          </a:p>
          <a:p>
            <a:r>
              <a:rPr lang="en-US" sz="2000" dirty="0">
                <a:latin typeface="Bahnschrift SemiBold" panose="020B0502040204020203" pitchFamily="34" charset="0"/>
              </a:rPr>
              <a:t>My SQL</a:t>
            </a:r>
          </a:p>
          <a:p>
            <a:pPr marL="0" indent="0" algn="just">
              <a:lnSpc>
                <a:spcPct val="200000"/>
              </a:lnSpc>
              <a:buNone/>
            </a:pPr>
            <a:r>
              <a:rPr lang="en-US" sz="2000" dirty="0">
                <a:effectLst/>
                <a:latin typeface="Bahnschrift SemiBold" panose="020B0502040204020203" pitchFamily="34" charset="0"/>
                <a:ea typeface="Times New Roman" panose="02020603050405020304" pitchFamily="18" charset="0"/>
              </a:rPr>
              <a:t>MySQL is a relational database management system based on the Structured Query Language, which is the popular language for accessing and managing the records in the database. </a:t>
            </a:r>
            <a:endParaRPr lang="en-US" sz="2000" dirty="0">
              <a:latin typeface="Bahnschrift SemiBold" panose="020B0502040204020203" pitchFamily="34" charset="0"/>
            </a:endParaRPr>
          </a:p>
        </p:txBody>
      </p:sp>
      <p:cxnSp>
        <p:nvCxnSpPr>
          <p:cNvPr id="4" name="Straight Connector 3">
            <a:extLst>
              <a:ext uri="{FF2B5EF4-FFF2-40B4-BE49-F238E27FC236}">
                <a16:creationId xmlns:a16="http://schemas.microsoft.com/office/drawing/2014/main" id="{113B5EA6-3F87-49EB-8D81-365CAD7EDCE0}"/>
              </a:ext>
            </a:extLst>
          </p:cNvPr>
          <p:cNvCxnSpPr/>
          <p:nvPr/>
        </p:nvCxnSpPr>
        <p:spPr>
          <a:xfrm>
            <a:off x="1300899" y="1781667"/>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6571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226E-17B7-4F23-9935-A1D6F5C86B09}"/>
              </a:ext>
            </a:extLst>
          </p:cNvPr>
          <p:cNvSpPr>
            <a:spLocks noGrp="1"/>
          </p:cNvSpPr>
          <p:nvPr>
            <p:ph type="title"/>
          </p:nvPr>
        </p:nvSpPr>
        <p:spPr>
          <a:xfrm>
            <a:off x="1143001" y="354568"/>
            <a:ext cx="9905998" cy="1125441"/>
          </a:xfrm>
        </p:spPr>
        <p:txBody>
          <a:bodyPr/>
          <a:lstStyle/>
          <a:p>
            <a:pPr algn="ctr"/>
            <a:r>
              <a:rPr lang="en-US" dirty="0">
                <a:effectLst>
                  <a:outerShdw blurRad="38100" dist="38100" dir="2700000" algn="tl">
                    <a:srgbClr val="000000">
                      <a:alpha val="43137"/>
                    </a:srgbClr>
                  </a:outerShdw>
                </a:effectLst>
                <a:latin typeface="Algerian" panose="04020705040A02060702" pitchFamily="82" charset="0"/>
              </a:rPr>
              <a:t>Flowchart of consumer side</a:t>
            </a:r>
          </a:p>
        </p:txBody>
      </p:sp>
      <p:pic>
        <p:nvPicPr>
          <p:cNvPr id="5" name="Content Placeholder 4">
            <a:extLst>
              <a:ext uri="{FF2B5EF4-FFF2-40B4-BE49-F238E27FC236}">
                <a16:creationId xmlns:a16="http://schemas.microsoft.com/office/drawing/2014/main" id="{DE809402-07AB-4DDB-9047-4BC5D594E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0793" y="1508290"/>
            <a:ext cx="6556753" cy="4911364"/>
          </a:xfrm>
          <a:ln w="12700">
            <a:solidFill>
              <a:schemeClr val="bg1">
                <a:lumMod val="95000"/>
                <a:lumOff val="5000"/>
              </a:schemeClr>
            </a:solidFill>
          </a:ln>
        </p:spPr>
      </p:pic>
      <p:cxnSp>
        <p:nvCxnSpPr>
          <p:cNvPr id="6" name="Straight Connector 5">
            <a:extLst>
              <a:ext uri="{FF2B5EF4-FFF2-40B4-BE49-F238E27FC236}">
                <a16:creationId xmlns:a16="http://schemas.microsoft.com/office/drawing/2014/main" id="{82996B2F-3E7E-426D-9B80-08C7CB5718D6}"/>
              </a:ext>
            </a:extLst>
          </p:cNvPr>
          <p:cNvCxnSpPr/>
          <p:nvPr/>
        </p:nvCxnSpPr>
        <p:spPr>
          <a:xfrm>
            <a:off x="1300899" y="1244341"/>
            <a:ext cx="9662474" cy="0"/>
          </a:xfrm>
          <a:prstGeom prst="line">
            <a:avLst/>
          </a:prstGeom>
          <a:ln w="38100">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12961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1695</TotalTime>
  <Words>635</Words>
  <Application>Microsoft Office PowerPoint</Application>
  <PresentationFormat>Widescreen</PresentationFormat>
  <Paragraphs>116</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Algerian</vt:lpstr>
      <vt:lpstr>Arial</vt:lpstr>
      <vt:lpstr>Bahnschrift</vt:lpstr>
      <vt:lpstr>Bahnschrift SemiBold</vt:lpstr>
      <vt:lpstr>Tw Cen MT</vt:lpstr>
      <vt:lpstr>Wingdings</vt:lpstr>
      <vt:lpstr>Circuit</vt:lpstr>
      <vt:lpstr>GEB ONLINE</vt:lpstr>
      <vt:lpstr> A Project By</vt:lpstr>
      <vt:lpstr>Definition</vt:lpstr>
      <vt:lpstr>ABSTRACT</vt:lpstr>
      <vt:lpstr>ABSTRACT (Cont…)</vt:lpstr>
      <vt:lpstr>Some of the features are…</vt:lpstr>
      <vt:lpstr>Software interface</vt:lpstr>
      <vt:lpstr>Software interface</vt:lpstr>
      <vt:lpstr>Flowchart of consumer side</vt:lpstr>
      <vt:lpstr>Flowchart of admin side</vt:lpstr>
      <vt:lpstr>TABLE SPECIFICATION</vt:lpstr>
      <vt:lpstr>TABLE SPECIFICATION</vt:lpstr>
      <vt:lpstr>snapshots</vt:lpstr>
      <vt:lpstr>snapshots</vt:lpstr>
      <vt:lpstr>snapshots</vt:lpstr>
      <vt:lpstr>snapshots</vt:lpstr>
      <vt:lpstr>Advantages</vt:lpstr>
      <vt:lpstr>Disadvantages</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 ONLINE</dc:title>
  <dc:creator>Raj Patel</dc:creator>
  <cp:lastModifiedBy>Raj Patel</cp:lastModifiedBy>
  <cp:revision>18</cp:revision>
  <dcterms:created xsi:type="dcterms:W3CDTF">2022-09-24T11:04:18Z</dcterms:created>
  <dcterms:modified xsi:type="dcterms:W3CDTF">2022-12-17T05:16:19Z</dcterms:modified>
</cp:coreProperties>
</file>